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2" r:id="rId14"/>
    <p:sldId id="276" r:id="rId15"/>
    <p:sldId id="273" r:id="rId16"/>
    <p:sldId id="274" r:id="rId17"/>
    <p:sldId id="275" r:id="rId18"/>
    <p:sldId id="277" r:id="rId19"/>
    <p:sldId id="278" r:id="rId20"/>
    <p:sldId id="279" r:id="rId21"/>
    <p:sldId id="28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18AA4-9AAF-4E19-A099-9D40A1A5DDA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2B92A-3A4D-453F-A492-4CBF7FE7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16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18AA4-9AAF-4E19-A099-9D40A1A5DDA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2B92A-3A4D-453F-A492-4CBF7FE7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954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18AA4-9AAF-4E19-A099-9D40A1A5DDA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2B92A-3A4D-453F-A492-4CBF7FE7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034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18AA4-9AAF-4E19-A099-9D40A1A5DDA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2B92A-3A4D-453F-A492-4CBF7FE7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21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18AA4-9AAF-4E19-A099-9D40A1A5DDA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2B92A-3A4D-453F-A492-4CBF7FE7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736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18AA4-9AAF-4E19-A099-9D40A1A5DDA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2B92A-3A4D-453F-A492-4CBF7FE7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427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18AA4-9AAF-4E19-A099-9D40A1A5DDA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2B92A-3A4D-453F-A492-4CBF7FE7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974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18AA4-9AAF-4E19-A099-9D40A1A5DDA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2B92A-3A4D-453F-A492-4CBF7FE7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692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18AA4-9AAF-4E19-A099-9D40A1A5DDA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2B92A-3A4D-453F-A492-4CBF7FE7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828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18AA4-9AAF-4E19-A099-9D40A1A5DDA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2B92A-3A4D-453F-A492-4CBF7FE7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850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18AA4-9AAF-4E19-A099-9D40A1A5DDA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2B92A-3A4D-453F-A492-4CBF7FE7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043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18AA4-9AAF-4E19-A099-9D40A1A5DDAB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2B92A-3A4D-453F-A492-4CBF7FE74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04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fa-IR" dirty="0" smtClean="0"/>
              <a:t>آموزش </a:t>
            </a:r>
            <a:r>
              <a:rPr lang="en-US" dirty="0" smtClean="0"/>
              <a:t>HIS</a:t>
            </a:r>
            <a:r>
              <a:rPr lang="fa-IR" dirty="0" smtClean="0"/>
              <a:t> جهت مسئولین فنی ملزومات مراکز درمانی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/>
              <a:t>اداره تجهیزات پزشکی معاونت غذا و دارو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80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تعیین وضعیت هتلینگ کالا: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070" y="1825625"/>
            <a:ext cx="8351860" cy="4351338"/>
          </a:xfrm>
        </p:spPr>
      </p:pic>
      <p:cxnSp>
        <p:nvCxnSpPr>
          <p:cNvPr id="6" name="Straight Arrow Connector 5"/>
          <p:cNvCxnSpPr/>
          <p:nvPr/>
        </p:nvCxnSpPr>
        <p:spPr>
          <a:xfrm flipV="1">
            <a:off x="8598090" y="4926842"/>
            <a:ext cx="1501253" cy="1364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481481" y="4844955"/>
            <a:ext cx="13647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وضعیت از گزینه معمولی خارج و گزینه هتلینگ انتخاب گردد</a:t>
            </a:r>
            <a:endParaRPr lang="en-US" dirty="0"/>
          </a:p>
        </p:txBody>
      </p:sp>
      <p:cxnSp>
        <p:nvCxnSpPr>
          <p:cNvPr id="12" name="Elbow Connector 11"/>
          <p:cNvCxnSpPr/>
          <p:nvPr/>
        </p:nvCxnSpPr>
        <p:spPr>
          <a:xfrm rot="10800000">
            <a:off x="5281684" y="4503761"/>
            <a:ext cx="718782" cy="341194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524836" y="4503761"/>
            <a:ext cx="26749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400" dirty="0" smtClean="0"/>
              <a:t>در صورت تعیین هتلینگ جهت برخی از بخشها، این گزینه انتخاب گردد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47283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تعیین تعرفه کالا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117" y="1811977"/>
            <a:ext cx="9908274" cy="4588823"/>
          </a:xfrm>
        </p:spPr>
      </p:pic>
      <p:cxnSp>
        <p:nvCxnSpPr>
          <p:cNvPr id="10" name="Straight Arrow Connector 9"/>
          <p:cNvCxnSpPr/>
          <p:nvPr/>
        </p:nvCxnSpPr>
        <p:spPr>
          <a:xfrm flipH="1">
            <a:off x="6141493" y="4353636"/>
            <a:ext cx="7506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528549" y="4094328"/>
            <a:ext cx="42308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400" dirty="0" smtClean="0"/>
              <a:t>تعرفه مطابق قوانین تعیین شده</a:t>
            </a:r>
          </a:p>
          <a:p>
            <a:pPr algn="ctr"/>
            <a:r>
              <a:rPr lang="fa-IR" sz="1400" dirty="0" smtClean="0"/>
              <a:t>- مطابق قیمت مصوب آیمد  </a:t>
            </a:r>
          </a:p>
          <a:p>
            <a:pPr algn="ctr"/>
            <a:r>
              <a:rPr lang="fa-IR" sz="1400" dirty="0" smtClean="0"/>
              <a:t>– دوازده درصد سود برای کالاهای تولید داخل و ده درصد سود برای کالاهای خارجی</a:t>
            </a:r>
          </a:p>
          <a:p>
            <a:pPr algn="ctr"/>
            <a:r>
              <a:rPr lang="fa-IR" sz="1400" dirty="0" smtClean="0"/>
              <a:t> – </a:t>
            </a:r>
          </a:p>
          <a:p>
            <a:pPr algn="ctr"/>
            <a:r>
              <a:rPr lang="fa-IR" sz="1400" dirty="0" smtClean="0"/>
              <a:t>به واحد کالا و واحد فروش دقت گردد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95444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تعیین محدودیت مجاز برای کالا:</a:t>
            </a:r>
            <a:endParaRPr lang="en-US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566" y="1825625"/>
            <a:ext cx="8016868" cy="4351338"/>
          </a:xfrm>
        </p:spPr>
      </p:pic>
      <p:cxnSp>
        <p:nvCxnSpPr>
          <p:cNvPr id="12" name="Straight Arrow Connector 11"/>
          <p:cNvCxnSpPr/>
          <p:nvPr/>
        </p:nvCxnSpPr>
        <p:spPr>
          <a:xfrm flipH="1">
            <a:off x="5800299" y="5104263"/>
            <a:ext cx="982638" cy="1364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603010" y="4804012"/>
            <a:ext cx="21972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600" dirty="0" smtClean="0"/>
              <a:t>جهت مدیریت مصرف، تعیین محدودیت تعداد کالا استفاده می شود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1403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استثنائات بیمه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اگر سازمان بیمه گر، مبلغی کمتر از درصد تعیین شده </a:t>
            </a:r>
            <a:r>
              <a:rPr lang="fa-IR" dirty="0" smtClean="0"/>
              <a:t>معمول(90 درصد قیمت فروش) </a:t>
            </a:r>
            <a:r>
              <a:rPr lang="fa-IR" dirty="0" smtClean="0"/>
              <a:t>را برای کالایی در </a:t>
            </a:r>
            <a:r>
              <a:rPr lang="fa-IR" dirty="0" smtClean="0"/>
              <a:t>نظر </a:t>
            </a:r>
            <a:r>
              <a:rPr lang="fa-IR" dirty="0" smtClean="0"/>
              <a:t>گیرد و یا محدودیت تعدادی جهت مصرف آن کالا در نظرگیرد، استثنائات بیمه گویند.</a:t>
            </a:r>
          </a:p>
          <a:p>
            <a:pPr algn="r" rtl="1"/>
            <a:r>
              <a:rPr lang="fa-IR" dirty="0" smtClean="0"/>
              <a:t>سقف تعهدات بیمه تامین اجتماعی= فایل پیوست</a:t>
            </a:r>
          </a:p>
          <a:p>
            <a:pPr algn="r" rtl="1"/>
            <a:r>
              <a:rPr lang="fa-IR" dirty="0"/>
              <a:t>سقف تعهدات بیمه </a:t>
            </a:r>
            <a:r>
              <a:rPr lang="fa-IR" dirty="0" smtClean="0"/>
              <a:t>خدمات درمانی= سایت خدمات درمانی</a:t>
            </a:r>
          </a:p>
          <a:p>
            <a:pPr algn="r" rtl="1"/>
            <a:r>
              <a:rPr lang="fa-IR" dirty="0"/>
              <a:t>سقف تعهدات بیمه </a:t>
            </a:r>
            <a:r>
              <a:rPr lang="fa-IR" dirty="0" smtClean="0"/>
              <a:t>نیروهای مسلح= فایل از نماینده بیمه نیروهای مسلح مستقر در مرکز درمانی اخذ گردد</a:t>
            </a:r>
            <a:endParaRPr lang="fa-IR" dirty="0"/>
          </a:p>
          <a:p>
            <a:pPr algn="r" rtl="1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5693486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استثنائات بیمه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746" y="1825625"/>
            <a:ext cx="8479212" cy="4351338"/>
          </a:xfrm>
        </p:spPr>
      </p:pic>
      <p:sp>
        <p:nvSpPr>
          <p:cNvPr id="5" name="TextBox 4"/>
          <p:cNvSpPr txBox="1"/>
          <p:nvPr/>
        </p:nvSpPr>
        <p:spPr>
          <a:xfrm>
            <a:off x="3138986" y="3077964"/>
            <a:ext cx="23883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از این قسمت، جهت تعیین سقف قیمت و یا درصد استفاده می شود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939283" y="5186149"/>
            <a:ext cx="3452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/>
              <a:t>از این قسمت، برای تعیین تعداد مصرف برای کل بخشها استفاده می گردد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4874524" y="5915353"/>
            <a:ext cx="3452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dirty="0" smtClean="0"/>
              <a:t>از این قسمت، برای تعیین تعداد مصرف برای برخی از بخشها استفاده می گردد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945651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استثنائات بیمه/ تعیین سقف تعهد قیمت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1129" y="1825624"/>
            <a:ext cx="8968133" cy="4698005"/>
          </a:xfrm>
        </p:spPr>
      </p:pic>
      <p:grpSp>
        <p:nvGrpSpPr>
          <p:cNvPr id="12" name="Group 11"/>
          <p:cNvGrpSpPr/>
          <p:nvPr/>
        </p:nvGrpSpPr>
        <p:grpSpPr>
          <a:xfrm>
            <a:off x="89487" y="2762071"/>
            <a:ext cx="1863699" cy="2308324"/>
            <a:chOff x="89487" y="2762071"/>
            <a:chExt cx="1863699" cy="2308324"/>
          </a:xfrm>
        </p:grpSpPr>
        <p:cxnSp>
          <p:nvCxnSpPr>
            <p:cNvPr id="8" name="Straight Arrow Connector 7"/>
            <p:cNvCxnSpPr/>
            <p:nvPr/>
          </p:nvCxnSpPr>
          <p:spPr>
            <a:xfrm flipH="1">
              <a:off x="1120672" y="3125337"/>
              <a:ext cx="832514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89487" y="2762071"/>
              <a:ext cx="1146413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a-IR" dirty="0" smtClean="0"/>
                <a:t>از این قسمت، بیمه مورد نظر انتخاب و مبلغ مورد قبول بیمه نوشته می گردد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444251" y="2702257"/>
            <a:ext cx="2156346" cy="1213976"/>
            <a:chOff x="9444251" y="2702257"/>
            <a:chExt cx="2156346" cy="1213976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9444251" y="2702257"/>
              <a:ext cx="1105468" cy="1364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10549719" y="2715904"/>
              <a:ext cx="105087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a-IR" dirty="0" smtClean="0"/>
                <a:t>از این قسمت، انتخاب می گردد</a:t>
              </a:r>
              <a:endParaRPr lang="en-US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8966579" y="4776716"/>
            <a:ext cx="2729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در صورت عدم پوشش بیمه برای کالا، اصطلاحا کالا باید آزاد گردد. یعنی در درصد متفاوت، هر سه فرانشیز بستری، سرپایی و ترخیص 100 درصد گردد.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7332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استثنائات بیمه/ تعیین تعداد مورد پوشش بیمه برای کلیه بخشها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2872" y="1825624"/>
            <a:ext cx="8206255" cy="4670709"/>
          </a:xfrm>
        </p:spPr>
      </p:pic>
    </p:spTree>
    <p:extLst>
      <p:ext uri="{BB962C8B-B14F-4D97-AF65-F5344CB8AC3E}">
        <p14:creationId xmlns:p14="http://schemas.microsoft.com/office/powerpoint/2010/main" val="18355034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6696" y="1921159"/>
            <a:ext cx="8918607" cy="4351338"/>
          </a:xfr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استثنائات بیمه/ تعیین تعداد مورد پوشش بیمه برای برخی از بخشها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1101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ثبت برند، مدل ، سایز و لات نامبر کالا: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645" y="1825625"/>
            <a:ext cx="8442709" cy="4351338"/>
          </a:xfrm>
        </p:spPr>
      </p:pic>
      <p:sp>
        <p:nvSpPr>
          <p:cNvPr id="9" name="TextBox 8"/>
          <p:cNvSpPr txBox="1"/>
          <p:nvPr/>
        </p:nvSpPr>
        <p:spPr>
          <a:xfrm>
            <a:off x="10181231" y="2743200"/>
            <a:ext cx="21286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200" dirty="0" smtClean="0"/>
              <a:t>در ستون فهرست سمت راست، </a:t>
            </a:r>
            <a:r>
              <a:rPr lang="fa-IR" sz="1200" dirty="0" smtClean="0">
                <a:solidFill>
                  <a:srgbClr val="FF0000"/>
                </a:solidFill>
              </a:rPr>
              <a:t>گزینه کالا، دارو ولوازم مصرفی </a:t>
            </a:r>
            <a:r>
              <a:rPr lang="fa-IR" sz="1200" dirty="0" smtClean="0"/>
              <a:t>را انتخاب نمایید.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7026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کدینگ کالا </a:t>
            </a:r>
            <a:r>
              <a:rPr lang="fa-IR" dirty="0" smtClean="0">
                <a:sym typeface="Wingdings" panose="05000000000000000000" pitchFamily="2" charset="2"/>
              </a:rPr>
              <a:t>کد سپاس/ کد </a:t>
            </a:r>
            <a:r>
              <a:rPr lang="en-US" dirty="0" smtClean="0">
                <a:sym typeface="Wingdings" panose="05000000000000000000" pitchFamily="2" charset="2"/>
              </a:rPr>
              <a:t>IRC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8140" y="1825625"/>
            <a:ext cx="8155719" cy="4351338"/>
          </a:xfrm>
        </p:spPr>
      </p:pic>
      <p:sp>
        <p:nvSpPr>
          <p:cNvPr id="5" name="TextBox 4"/>
          <p:cNvSpPr txBox="1"/>
          <p:nvPr/>
        </p:nvSpPr>
        <p:spPr>
          <a:xfrm>
            <a:off x="10181231" y="2743200"/>
            <a:ext cx="2128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200" dirty="0" smtClean="0"/>
              <a:t>در ستون فهرست سمت راست، </a:t>
            </a:r>
            <a:r>
              <a:rPr lang="fa-IR" sz="1200" dirty="0" smtClean="0">
                <a:solidFill>
                  <a:srgbClr val="FF0000"/>
                </a:solidFill>
              </a:rPr>
              <a:t>گزینه کدینگ استاندارد </a:t>
            </a:r>
            <a:r>
              <a:rPr lang="fa-IR" sz="1200" dirty="0" smtClean="0"/>
              <a:t>را انتخاب نمایید.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7965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فهرست مطالب: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ورود ومنوی اصلی نرم افزار</a:t>
            </a:r>
          </a:p>
          <a:p>
            <a:pPr algn="r" rtl="1"/>
            <a:r>
              <a:rPr lang="fa-IR" dirty="0" smtClean="0"/>
              <a:t>تعاریف خدمات</a:t>
            </a:r>
          </a:p>
          <a:p>
            <a:pPr algn="r" rtl="1"/>
            <a:r>
              <a:rPr lang="fa-IR" dirty="0" smtClean="0"/>
              <a:t>تعاریف خدمات/ مشاهده لیست و انتخاب کالای تعریف شده</a:t>
            </a:r>
          </a:p>
          <a:p>
            <a:pPr algn="r" rtl="1"/>
            <a:r>
              <a:rPr lang="fa-IR" dirty="0" smtClean="0"/>
              <a:t>تعاریف خدمات/ غیر فعال کردن کالای تعریف شده</a:t>
            </a:r>
          </a:p>
          <a:p>
            <a:pPr algn="r" rtl="1"/>
            <a:r>
              <a:rPr lang="fa-IR" dirty="0" smtClean="0"/>
              <a:t>تعاریف خدمات/ ثبت کالای جدید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38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ثبت و انتخاب کد سپاس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4398" y="1825625"/>
            <a:ext cx="8043204" cy="4351338"/>
          </a:xfrm>
        </p:spPr>
      </p:pic>
      <p:sp>
        <p:nvSpPr>
          <p:cNvPr id="5" name="TextBox 4"/>
          <p:cNvSpPr txBox="1"/>
          <p:nvPr/>
        </p:nvSpPr>
        <p:spPr>
          <a:xfrm>
            <a:off x="10536702" y="2053883"/>
            <a:ext cx="147710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جهت ثبت کد سپاس، ابتدا باید کد را جستجو کرد، از قسمت جستجوی پایین، قیمتی از نام کالا یا عملکرد /شرح وسیله را بنویسید و سپس از لیست انتخاب نمایید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46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گزارش گیری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fa-IR" dirty="0" smtClean="0"/>
              <a:t>- جهت گزارش صورت حساب بیمار</a:t>
            </a:r>
          </a:p>
          <a:p>
            <a:r>
              <a:rPr lang="en-US" dirty="0" smtClean="0"/>
              <a:t>HIS&lt;&lt;</a:t>
            </a:r>
            <a:r>
              <a:rPr lang="fa-IR" dirty="0" smtClean="0"/>
              <a:t>داروخانه</a:t>
            </a:r>
            <a:r>
              <a:rPr lang="en-US" dirty="0" smtClean="0"/>
              <a:t>&lt;&lt;</a:t>
            </a:r>
            <a:r>
              <a:rPr lang="fa-IR" dirty="0" smtClean="0"/>
              <a:t>  گزارش گیری</a:t>
            </a:r>
            <a:r>
              <a:rPr lang="en-US" dirty="0" smtClean="0"/>
              <a:t>&lt;&lt;</a:t>
            </a:r>
            <a:r>
              <a:rPr lang="fa-IR" dirty="0" smtClean="0"/>
              <a:t>گزارش آمار عملکرد (صورتحساب بیمار)</a:t>
            </a:r>
          </a:p>
          <a:p>
            <a:pPr algn="r" rtl="1"/>
            <a:r>
              <a:rPr lang="fa-IR" dirty="0" smtClean="0"/>
              <a:t>- جهت گزارش هتلینگ (تحویل به بخش)</a:t>
            </a:r>
          </a:p>
          <a:p>
            <a:pPr algn="l"/>
            <a:r>
              <a:rPr lang="fa-IR" dirty="0"/>
              <a:t> </a:t>
            </a:r>
            <a:r>
              <a:rPr lang="en-US" dirty="0" smtClean="0"/>
              <a:t>HIS&lt;&lt;</a:t>
            </a:r>
            <a:r>
              <a:rPr lang="fa-IR" dirty="0" smtClean="0"/>
              <a:t>انبار</a:t>
            </a:r>
            <a:r>
              <a:rPr lang="en-US" dirty="0" smtClean="0"/>
              <a:t>&lt;&lt; </a:t>
            </a:r>
            <a:r>
              <a:rPr lang="fa-IR" smtClean="0"/>
              <a:t>لیست مصرفی هتلینگ به تفکیک بخش</a:t>
            </a:r>
            <a:endParaRPr lang="fa-IR" dirty="0" smtClean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07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fa-IR" dirty="0" smtClean="0"/>
              <a:t>منوی اصلی نرم افزار</a:t>
            </a:r>
            <a:br>
              <a:rPr lang="fa-IR" dirty="0" smtClean="0"/>
            </a:br>
            <a:r>
              <a:rPr lang="fa-IR" sz="3100" dirty="0" smtClean="0"/>
              <a:t>داروخانه: صورتحساب بیمار- گزارش آمار عملکرد و..</a:t>
            </a:r>
            <a:br>
              <a:rPr lang="fa-IR" sz="3100" dirty="0" smtClean="0"/>
            </a:br>
            <a:r>
              <a:rPr lang="fa-IR" sz="3100" dirty="0" smtClean="0"/>
              <a:t>انبار: سند ورودی کالا- حواله خروج- گزارش ها(مربوط به دارو خانه – مربوط به انبار) و ...</a:t>
            </a:r>
            <a:br>
              <a:rPr lang="fa-IR" sz="3100" dirty="0" smtClean="0"/>
            </a:br>
            <a:r>
              <a:rPr lang="fa-IR" sz="3100" dirty="0" smtClean="0"/>
              <a:t>تعاریف خدمات: ثبت و تعریف مشخصات کامل کالا(نام- کدینگ – تعرفه و بیمه و غیره)</a:t>
            </a:r>
            <a:endParaRPr lang="en-US" sz="31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903" y="2480834"/>
            <a:ext cx="8017724" cy="4105561"/>
          </a:xfrm>
        </p:spPr>
      </p:pic>
    </p:spTree>
    <p:extLst>
      <p:ext uri="{BB962C8B-B14F-4D97-AF65-F5344CB8AC3E}">
        <p14:creationId xmlns:p14="http://schemas.microsoft.com/office/powerpoint/2010/main" val="80911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تعاریف خدمات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707" y="1364776"/>
            <a:ext cx="8976949" cy="5240739"/>
          </a:xfrm>
        </p:spPr>
      </p:pic>
      <p:cxnSp>
        <p:nvCxnSpPr>
          <p:cNvPr id="6" name="Straight Arrow Connector 5"/>
          <p:cNvCxnSpPr/>
          <p:nvPr/>
        </p:nvCxnSpPr>
        <p:spPr>
          <a:xfrm>
            <a:off x="8966579" y="2265529"/>
            <a:ext cx="1460311" cy="136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0549719" y="2169994"/>
            <a:ext cx="13374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انتخاب لوازم مصرفی و نمایش لیست اقلام ثبت شده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7287904" y="3370323"/>
            <a:ext cx="40943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915701" y="3370323"/>
            <a:ext cx="10508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" dirty="0" smtClean="0"/>
              <a:t>ستاره زرد : کالا فعال است و قفل کالا غیرفعال شده است</a:t>
            </a:r>
            <a:endParaRPr lang="en-US" sz="1200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647666" y="1842448"/>
            <a:ext cx="13647" cy="46969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937982" y="2417383"/>
            <a:ext cx="14466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از طربق نگارش کلید واژه کالا و یا کد در فیلد جستجو کالای مورد نظر را مشاهده می کنید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9457899" y="6346209"/>
            <a:ext cx="87345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0331355" y="5827594"/>
            <a:ext cx="25248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400" b="1" dirty="0" smtClean="0"/>
              <a:t>با یک بارکلیک روی کالا ، اطلاعات کلی آن نمایش و با دابل کلیک تعریف خدمات کالا باز می شود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78812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a-IR" dirty="0" smtClean="0"/>
              <a:t>غیرفعال کردن خدمت کالا:</a:t>
            </a:r>
            <a:br>
              <a:rPr lang="fa-IR" dirty="0" smtClean="0"/>
            </a:br>
            <a:r>
              <a:rPr lang="fa-IR" sz="3100" dirty="0" smtClean="0"/>
              <a:t>تعاریف خدمات&gt;&gt;دارو و لوازم مصرفی&gt;&gt;یک بار کلیک بر روی کالای مورد نظر&gt;&gt;انتخاب علامت لامپ پایین صفحه&gt;&gt;انتهاب گزسنه</a:t>
            </a:r>
            <a:endParaRPr lang="en-US" sz="31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8564" y="1825625"/>
            <a:ext cx="7694872" cy="4351338"/>
          </a:xfrm>
        </p:spPr>
      </p:pic>
      <p:sp>
        <p:nvSpPr>
          <p:cNvPr id="9" name="TextBox 8"/>
          <p:cNvSpPr txBox="1"/>
          <p:nvPr/>
        </p:nvSpPr>
        <p:spPr>
          <a:xfrm>
            <a:off x="1514901" y="5145206"/>
            <a:ext cx="9826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b="1" dirty="0" smtClean="0"/>
              <a:t>علامت لامپ جهت غیر فعال کردن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2774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a-IR" sz="3600" dirty="0" smtClean="0"/>
              <a:t>غیرفعال کردن خدمت کالا(موقت و دائم): </a:t>
            </a:r>
            <a:br>
              <a:rPr lang="fa-IR" sz="3600" dirty="0" smtClean="0"/>
            </a:br>
            <a:r>
              <a:rPr lang="fa-IR" sz="3600" dirty="0" smtClean="0"/>
              <a:t>موارد کاربرد: درهنگام خرید و موجود بودن چند برند در بیمارستان از یک کالا</a:t>
            </a:r>
            <a:endParaRPr lang="en-US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946" y="1825625"/>
            <a:ext cx="8938309" cy="4351338"/>
          </a:xfrm>
        </p:spPr>
      </p:pic>
      <p:cxnSp>
        <p:nvCxnSpPr>
          <p:cNvPr id="6" name="Straight Arrow Connector 5"/>
          <p:cNvCxnSpPr/>
          <p:nvPr/>
        </p:nvCxnSpPr>
        <p:spPr>
          <a:xfrm flipH="1">
            <a:off x="5049672" y="2879678"/>
            <a:ext cx="5322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548418" y="2702257"/>
            <a:ext cx="1351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گزینه کاربردی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0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تعریف کالای جدید: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400" y="1825625"/>
            <a:ext cx="8965200" cy="4657062"/>
          </a:xfrm>
        </p:spPr>
      </p:pic>
      <p:cxnSp>
        <p:nvCxnSpPr>
          <p:cNvPr id="6" name="Straight Arrow Connector 5"/>
          <p:cNvCxnSpPr/>
          <p:nvPr/>
        </p:nvCxnSpPr>
        <p:spPr>
          <a:xfrm>
            <a:off x="9648967" y="2142699"/>
            <a:ext cx="11191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1122925" y="2060812"/>
            <a:ext cx="96899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این گزینه را در صفحه تعاریف خدمات میزنیم و در صفحه باز شده مشخصات کالا را وارد می کنیم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42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a-IR" dirty="0" smtClean="0"/>
              <a:t>ویرایش تعاریف خدمات کالا:</a:t>
            </a:r>
            <a:r>
              <a:rPr lang="fa-IR" dirty="0"/>
              <a:t/>
            </a:r>
            <a:br>
              <a:rPr lang="fa-IR" dirty="0"/>
            </a:br>
            <a:r>
              <a:rPr lang="fa-IR" sz="2700" dirty="0" smtClean="0"/>
              <a:t>جستجوی نام کالا در فهرست تعاریف خدمات&gt;&gt; دابل کلیک بر روی نام کالا&gt;&gt; علامت مداد &gt;ویرایش اطلاعات&gt;&gt; علامت ذخیره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fa-IR" sz="3600" dirty="0" smtClean="0"/>
              <a:t>&gt;</a:t>
            </a:r>
            <a:endParaRPr lang="en-US" sz="36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386" y="1825625"/>
            <a:ext cx="8187228" cy="4351338"/>
          </a:xfrm>
        </p:spPr>
      </p:pic>
    </p:spTree>
    <p:extLst>
      <p:ext uri="{BB962C8B-B14F-4D97-AF65-F5344CB8AC3E}">
        <p14:creationId xmlns:p14="http://schemas.microsoft.com/office/powerpoint/2010/main" val="292654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666" y="500061"/>
            <a:ext cx="10515600" cy="1325563"/>
          </a:xfrm>
        </p:spPr>
        <p:txBody>
          <a:bodyPr>
            <a:normAutofit fontScale="90000"/>
          </a:bodyPr>
          <a:lstStyle/>
          <a:p>
            <a:pPr algn="r"/>
            <a:r>
              <a:rPr lang="fa-IR" dirty="0" smtClean="0"/>
              <a:t>تعیین واحد کالا:</a:t>
            </a:r>
            <a:br>
              <a:rPr lang="fa-IR" dirty="0" smtClean="0"/>
            </a:br>
            <a:r>
              <a:rPr lang="fa-IR" sz="4000" dirty="0" smtClean="0"/>
              <a:t>مطابقت واحد با واحدمصرف کننده (باند سانتی متر- چسب متر یا سانتی متر- پنبه گرم-دستکش عدد یا جفت)</a:t>
            </a:r>
            <a:endParaRPr lang="en-US" sz="4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662" y="1965278"/>
            <a:ext cx="9307773" cy="4408225"/>
          </a:xfrm>
        </p:spPr>
      </p:pic>
    </p:spTree>
    <p:extLst>
      <p:ext uri="{BB962C8B-B14F-4D97-AF65-F5344CB8AC3E}">
        <p14:creationId xmlns:p14="http://schemas.microsoft.com/office/powerpoint/2010/main" val="328319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583</Words>
  <Application>Microsoft Office PowerPoint</Application>
  <PresentationFormat>Widescreen</PresentationFormat>
  <Paragraphs>59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Wingdings</vt:lpstr>
      <vt:lpstr>Office Theme</vt:lpstr>
      <vt:lpstr>آموزش HIS جهت مسئولین فنی ملزومات مراکز درمانی</vt:lpstr>
      <vt:lpstr>فهرست مطالب:</vt:lpstr>
      <vt:lpstr>منوی اصلی نرم افزار داروخانه: صورتحساب بیمار- گزارش آمار عملکرد و.. انبار: سند ورودی کالا- حواله خروج- گزارش ها(مربوط به دارو خانه – مربوط به انبار) و ... تعاریف خدمات: ثبت و تعریف مشخصات کامل کالا(نام- کدینگ – تعرفه و بیمه و غیره)</vt:lpstr>
      <vt:lpstr>تعاریف خدمات </vt:lpstr>
      <vt:lpstr>غیرفعال کردن خدمت کالا: تعاریف خدمات&gt;&gt;دارو و لوازم مصرفی&gt;&gt;یک بار کلیک بر روی کالای مورد نظر&gt;&gt;انتخاب علامت لامپ پایین صفحه&gt;&gt;انتهاب گزسنه</vt:lpstr>
      <vt:lpstr>غیرفعال کردن خدمت کالا(موقت و دائم):  موارد کاربرد: درهنگام خرید و موجود بودن چند برند در بیمارستان از یک کالا</vt:lpstr>
      <vt:lpstr>تعریف کالای جدید:</vt:lpstr>
      <vt:lpstr>ویرایش تعاریف خدمات کالا: جستجوی نام کالا در فهرست تعاریف خدمات&gt;&gt; دابل کلیک بر روی نام کالا&gt;&gt; علامت مداد &gt;ویرایش اطلاعات&gt;&gt; علامت ذخیره &gt;</vt:lpstr>
      <vt:lpstr>تعیین واحد کالا: مطابقت واحد با واحدمصرف کننده (باند سانتی متر- چسب متر یا سانتی متر- پنبه گرم-دستکش عدد یا جفت)</vt:lpstr>
      <vt:lpstr>تعیین وضعیت هتلینگ کالا:</vt:lpstr>
      <vt:lpstr>تعیین تعرفه کالا:</vt:lpstr>
      <vt:lpstr>تعیین محدودیت مجاز برای کالا:</vt:lpstr>
      <vt:lpstr>استثنائات بیمه</vt:lpstr>
      <vt:lpstr>استثنائات بیمه</vt:lpstr>
      <vt:lpstr>استثنائات بیمه/ تعیین سقف تعهد قیمت </vt:lpstr>
      <vt:lpstr>استثنائات بیمه/ تعیین تعداد مورد پوشش بیمه برای کلیه بخشها</vt:lpstr>
      <vt:lpstr>استثنائات بیمه/ تعیین تعداد مورد پوشش بیمه برای برخی از بخشها</vt:lpstr>
      <vt:lpstr>ثبت برند، مدل ، سایز و لات نامبر کالا:</vt:lpstr>
      <vt:lpstr>کدینگ کالا کد سپاس/ کد IRC</vt:lpstr>
      <vt:lpstr>ثبت و انتخاب کد سپاس</vt:lpstr>
      <vt:lpstr>گزارش گیری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منا جوادی</dc:creator>
  <cp:lastModifiedBy>عادله تقوي خليل آباد</cp:lastModifiedBy>
  <cp:revision>40</cp:revision>
  <dcterms:created xsi:type="dcterms:W3CDTF">2021-11-07T06:56:31Z</dcterms:created>
  <dcterms:modified xsi:type="dcterms:W3CDTF">2024-05-01T07:37:11Z</dcterms:modified>
</cp:coreProperties>
</file>